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2"/>
    <p:sldId id="277" r:id="rId3"/>
    <p:sldId id="258" r:id="rId4"/>
    <p:sldId id="259" r:id="rId5"/>
    <p:sldId id="261" r:id="rId6"/>
    <p:sldId id="262" r:id="rId7"/>
    <p:sldId id="264" r:id="rId8"/>
    <p:sldId id="307" r:id="rId9"/>
    <p:sldId id="306" r:id="rId10"/>
    <p:sldId id="286" r:id="rId11"/>
    <p:sldId id="267" r:id="rId12"/>
    <p:sldId id="268" r:id="rId13"/>
    <p:sldId id="270" r:id="rId14"/>
    <p:sldId id="271" r:id="rId15"/>
    <p:sldId id="298" r:id="rId16"/>
    <p:sldId id="285" r:id="rId17"/>
    <p:sldId id="284" r:id="rId18"/>
    <p:sldId id="290" r:id="rId19"/>
    <p:sldId id="280" r:id="rId20"/>
    <p:sldId id="291" r:id="rId21"/>
    <p:sldId id="288" r:id="rId22"/>
    <p:sldId id="283" r:id="rId23"/>
    <p:sldId id="289" r:id="rId24"/>
    <p:sldId id="295" r:id="rId25"/>
    <p:sldId id="294" r:id="rId26"/>
    <p:sldId id="296" r:id="rId27"/>
    <p:sldId id="297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93" r:id="rId36"/>
  </p:sldIdLst>
  <p:sldSz cx="18288000" cy="10287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MaeilRounded" panose="02030803000000000000" pitchFamily="18" charset="-127"/>
      <p:bold r:id="rId40"/>
    </p:embeddedFont>
    <p:embeddedFont>
      <p:font typeface="매일굴림" panose="02030803000000000000" pitchFamily="18" charset="-127"/>
      <p:bold r:id="rId41"/>
    </p:embeddedFont>
    <p:embeddedFont>
      <p:font typeface="매일고딕" panose="02050503000000000000" pitchFamily="18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CDB"/>
    <a:srgbClr val="194E92"/>
    <a:srgbClr val="FFA1A9"/>
    <a:srgbClr val="FFFFFF"/>
    <a:srgbClr val="EEF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8" autoAdjust="0"/>
    <p:restoredTop sz="94641" autoAdjust="0"/>
  </p:normalViewPr>
  <p:slideViewPr>
    <p:cSldViewPr>
      <p:cViewPr varScale="1">
        <p:scale>
          <a:sx n="73" d="100"/>
          <a:sy n="73" d="100"/>
        </p:scale>
        <p:origin x="4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매일굴림" panose="02030803000000000000" pitchFamily="18" charset="-127"/>
                <a:ea typeface="매일굴림" panose="02030803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매일굴림" panose="02030803000000000000" pitchFamily="18" charset="-127"/>
                <a:ea typeface="매일굴림" panose="02030803000000000000" pitchFamily="18" charset="-127"/>
              </a:defRPr>
            </a:lvl1pPr>
          </a:lstStyle>
          <a:p>
            <a:fld id="{457B9DC0-E3D3-455C-BA1E-613AE3919C18}" type="datetimeFigureOut">
              <a:rPr lang="ko-KR" altLang="en-US" smtClean="0"/>
              <a:pPr/>
              <a:t>2024-07-08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매일굴림" panose="02030803000000000000" pitchFamily="18" charset="-127"/>
                <a:ea typeface="매일굴림" panose="02030803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매일굴림" panose="02030803000000000000" pitchFamily="18" charset="-127"/>
                <a:ea typeface="매일굴림" panose="02030803000000000000" pitchFamily="18" charset="-127"/>
              </a:defRPr>
            </a:lvl1pPr>
          </a:lstStyle>
          <a:p>
            <a:fld id="{D75D3E08-F0AA-47EB-A910-D07141772F5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55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매일굴림" panose="02030803000000000000" pitchFamily="18" charset="-127"/>
        <a:ea typeface="매일굴림" panose="02030803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매일굴림" panose="02030803000000000000" pitchFamily="18" charset="-127"/>
        <a:ea typeface="매일굴림" panose="02030803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매일굴림" panose="02030803000000000000" pitchFamily="18" charset="-127"/>
        <a:ea typeface="매일굴림" panose="02030803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매일굴림" panose="02030803000000000000" pitchFamily="18" charset="-127"/>
        <a:ea typeface="매일굴림" panose="02030803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매일굴림" panose="02030803000000000000" pitchFamily="18" charset="-127"/>
        <a:ea typeface="매일굴림" panose="02030803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D3E08-F0AA-47EB-A910-D07141772F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0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4.png"/><Relationship Id="rId7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6.png"/><Relationship Id="rId7" Type="http://schemas.openxmlformats.org/officeDocument/2006/relationships/image" Target="../media/image1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3.png"/><Relationship Id="rId4" Type="http://schemas.openxmlformats.org/officeDocument/2006/relationships/image" Target="../media/image57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4.png"/><Relationship Id="rId7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gif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gif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gif"/><Relationship Id="rId5" Type="http://schemas.openxmlformats.org/officeDocument/2006/relationships/image" Target="../media/image74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4.png"/><Relationship Id="rId7" Type="http://schemas.openxmlformats.org/officeDocument/2006/relationships/image" Target="../media/image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hyperlink" Target="http://dmsrud4099.dothome.co.kr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1900"/>
            <a:ext cx="18491200" cy="77851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71600" y="3086100"/>
            <a:ext cx="11734800" cy="175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매일유업 </a:t>
            </a:r>
            <a:r>
              <a:rPr lang="ko-KR" altLang="en-US" sz="7200" dirty="0" err="1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r>
              <a:rPr lang="ko-KR" altLang="en-US" sz="72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 프로젝트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1800"/>
            <a:ext cx="2730500" cy="2311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5194300"/>
            <a:ext cx="6959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50700" y="723900"/>
            <a:ext cx="1447800" cy="801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950700" y="3822700"/>
            <a:ext cx="1447800" cy="8013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45130" y="862292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벤치마킹 사이트 분석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CE448-AB9A-A580-B938-747AA51DFAED}"/>
              </a:ext>
            </a:extLst>
          </p:cNvPr>
          <p:cNvSpPr txBox="1"/>
          <p:nvPr/>
        </p:nvSpPr>
        <p:spPr>
          <a:xfrm>
            <a:off x="9436100" y="5659378"/>
            <a:ext cx="6477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기존 매일우유 사이트와 비슷한 내용을 담고 있음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컨텐츠의 크기를 균일하게 설정해 규칙적이고 안정적인 느낌을 줌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제목화가 잘 되어있어 전달하고자 하는 의도를 쉽게 파악할 수 있음</a:t>
            </a:r>
            <a:endParaRPr kumimoji="1" lang="en-US" altLang="ko-KR" sz="2000" dirty="0">
              <a:ea typeface="매일굴림" panose="02030803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894D0-5DB0-361E-87B2-5F18DE96C403}"/>
              </a:ext>
            </a:extLst>
          </p:cNvPr>
          <p:cNvSpPr txBox="1"/>
          <p:nvPr/>
        </p:nvSpPr>
        <p:spPr>
          <a:xfrm>
            <a:off x="11855450" y="4453751"/>
            <a:ext cx="1638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rgbClr val="194E92"/>
                </a:solidFill>
                <a:ea typeface="매일굴림" panose="02030803000000000000" pitchFamily="18" charset="-127"/>
              </a:rPr>
              <a:t>서울우유</a:t>
            </a:r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CAF55436-F6DD-04CD-756B-CE0CDFE3A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298700"/>
            <a:ext cx="2209800" cy="7899400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A323B764-2D5F-A2AF-A5A6-10CF7BA17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6300" y="2971800"/>
            <a:ext cx="47879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1800"/>
            <a:ext cx="2717800" cy="2311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4914900"/>
            <a:ext cx="2908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619500" y="2438400"/>
            <a:ext cx="1016000" cy="400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619500" y="6121400"/>
            <a:ext cx="1016000" cy="4000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900" y="4914900"/>
            <a:ext cx="29083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61400" y="2438400"/>
            <a:ext cx="1016000" cy="400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661400" y="6121400"/>
            <a:ext cx="1016000" cy="4000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2700" y="4914900"/>
            <a:ext cx="29083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652500" y="2438400"/>
            <a:ext cx="1016000" cy="4000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652500" y="6121400"/>
            <a:ext cx="1016000" cy="4000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600" y="5105400"/>
            <a:ext cx="1333500" cy="13335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400" y="5181601"/>
            <a:ext cx="1257299" cy="1257299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00100" y="5181600"/>
            <a:ext cx="1333500" cy="1333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방향성 및 목표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E3F5F-ED03-8762-9C24-9E6EC8194EF8}"/>
              </a:ext>
            </a:extLst>
          </p:cNvPr>
          <p:cNvSpPr txBox="1"/>
          <p:nvPr/>
        </p:nvSpPr>
        <p:spPr>
          <a:xfrm>
            <a:off x="2711449" y="4263623"/>
            <a:ext cx="2743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1.</a:t>
            </a:r>
            <a:r>
              <a:rPr kumimoji="1" lang="ko-KR" altLang="en-US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 내용 전달 강화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D95EC4-EF13-5979-C5D1-6CC5F8B82B82}"/>
              </a:ext>
            </a:extLst>
          </p:cNvPr>
          <p:cNvSpPr txBox="1"/>
          <p:nvPr/>
        </p:nvSpPr>
        <p:spPr>
          <a:xfrm>
            <a:off x="7867650" y="4263623"/>
            <a:ext cx="2743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2.</a:t>
            </a:r>
            <a:r>
              <a:rPr kumimoji="1" lang="ko-KR" altLang="en-US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 이미지 메이킹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1E6197-EF10-B6E7-C2D9-3F7686F26E54}"/>
              </a:ext>
            </a:extLst>
          </p:cNvPr>
          <p:cNvSpPr txBox="1"/>
          <p:nvPr/>
        </p:nvSpPr>
        <p:spPr>
          <a:xfrm>
            <a:off x="12791555" y="4280597"/>
            <a:ext cx="2743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3.</a:t>
            </a:r>
            <a:r>
              <a:rPr kumimoji="1" lang="ko-KR" altLang="en-US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 사용자 편의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769BFD-DF63-78F5-92C0-F7F578EDFBA2}"/>
              </a:ext>
            </a:extLst>
          </p:cNvPr>
          <p:cNvSpPr txBox="1"/>
          <p:nvPr/>
        </p:nvSpPr>
        <p:spPr>
          <a:xfrm>
            <a:off x="2255837" y="6570170"/>
            <a:ext cx="3730625" cy="179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900" dirty="0">
                <a:ea typeface="+mj-ea"/>
              </a:rPr>
              <a:t>내용을 간소화 시킴과 </a:t>
            </a:r>
            <a:endParaRPr kumimoji="1" lang="en-US" altLang="ko-KR" sz="1900" dirty="0"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900" dirty="0">
                <a:ea typeface="+mj-ea"/>
              </a:rPr>
              <a:t>동시에 제목을 강조하여 </a:t>
            </a:r>
            <a:endParaRPr kumimoji="1" lang="en-US" altLang="ko-KR" sz="1900" dirty="0"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900" dirty="0">
                <a:ea typeface="+mj-ea"/>
              </a:rPr>
              <a:t>사용자가 필요한 정보를 쉽게 </a:t>
            </a:r>
            <a:endParaRPr kumimoji="1" lang="en-US" altLang="ko-KR" sz="1900" dirty="0"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900" dirty="0">
                <a:ea typeface="+mj-ea"/>
              </a:rPr>
              <a:t>찾을 수 있도록 </a:t>
            </a:r>
            <a:r>
              <a:rPr kumimoji="1" lang="ko-KR" altLang="en-US" sz="1900" dirty="0" err="1">
                <a:ea typeface="+mj-ea"/>
              </a:rPr>
              <a:t>전달력</a:t>
            </a:r>
            <a:r>
              <a:rPr kumimoji="1" lang="ko-KR" altLang="en-US" sz="1900" dirty="0">
                <a:ea typeface="+mj-ea"/>
              </a:rPr>
              <a:t> 강화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51F746-D389-FDBF-0483-EDBB127013CA}"/>
              </a:ext>
            </a:extLst>
          </p:cNvPr>
          <p:cNvSpPr txBox="1"/>
          <p:nvPr/>
        </p:nvSpPr>
        <p:spPr>
          <a:xfrm>
            <a:off x="7296713" y="6651271"/>
            <a:ext cx="3821950" cy="13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900" dirty="0"/>
              <a:t>매일유업이 상징하는 기업의 이미지</a:t>
            </a:r>
            <a:r>
              <a:rPr kumimoji="1" lang="en-US" altLang="ko-KR" sz="1900" dirty="0"/>
              <a:t>(</a:t>
            </a:r>
            <a:r>
              <a:rPr kumimoji="1" lang="ko-KR" altLang="en-US" sz="1900" dirty="0"/>
              <a:t>사회 공헌</a:t>
            </a:r>
            <a:r>
              <a:rPr kumimoji="1" lang="en-US" altLang="ko-KR" sz="1900" dirty="0"/>
              <a:t>,</a:t>
            </a:r>
            <a:r>
              <a:rPr kumimoji="1" lang="ko-KR" altLang="en-US" sz="1900" dirty="0"/>
              <a:t> 청렴함</a:t>
            </a:r>
            <a:r>
              <a:rPr kumimoji="1" lang="en-US" altLang="ko-KR" sz="1900" dirty="0"/>
              <a:t>,</a:t>
            </a:r>
            <a:r>
              <a:rPr kumimoji="1" lang="ko-KR" altLang="en-US" sz="1900" dirty="0"/>
              <a:t> 다양한 유형의 소비자 고려 등</a:t>
            </a:r>
            <a:r>
              <a:rPr kumimoji="1" lang="en-US" altLang="ko-KR" sz="1900" dirty="0"/>
              <a:t>)</a:t>
            </a:r>
            <a:r>
              <a:rPr kumimoji="1" lang="ko-KR" altLang="en-US" sz="1900" dirty="0" err="1"/>
              <a:t>를</a:t>
            </a:r>
            <a:r>
              <a:rPr kumimoji="1" lang="ko-KR" altLang="en-US" sz="1900" dirty="0"/>
              <a:t> </a:t>
            </a:r>
            <a:r>
              <a:rPr kumimoji="1" lang="ko-KR" altLang="en-US" sz="1900" dirty="0" err="1"/>
              <a:t>담아냄</a:t>
            </a:r>
            <a:endParaRPr kumimoji="1" lang="ko-KR" altLang="en-US" sz="1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371633-E0B4-F84B-4CE2-7F19A2B50BDC}"/>
              </a:ext>
            </a:extLst>
          </p:cNvPr>
          <p:cNvSpPr txBox="1"/>
          <p:nvPr/>
        </p:nvSpPr>
        <p:spPr>
          <a:xfrm>
            <a:off x="12255875" y="6642100"/>
            <a:ext cx="3821950" cy="179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900" dirty="0"/>
              <a:t>GNB </a:t>
            </a:r>
            <a:r>
              <a:rPr kumimoji="1" lang="ko-KR" altLang="en-US" sz="1900" dirty="0"/>
              <a:t>탭처럼 사용하기 </a:t>
            </a:r>
            <a:endParaRPr kumimoji="1" lang="en-US" altLang="ko-KR" sz="1900" dirty="0"/>
          </a:p>
          <a:p>
            <a:pPr algn="ctr">
              <a:lnSpc>
                <a:spcPct val="150000"/>
              </a:lnSpc>
            </a:pPr>
            <a:r>
              <a:rPr kumimoji="1" lang="ko-KR" altLang="en-US" sz="1900" dirty="0"/>
              <a:t>불편한  부분들을 개선하고 </a:t>
            </a:r>
            <a:endParaRPr kumimoji="1" lang="en-US" altLang="ko-KR" sz="1900" dirty="0"/>
          </a:p>
          <a:p>
            <a:pPr algn="ctr">
              <a:lnSpc>
                <a:spcPct val="150000"/>
              </a:lnSpc>
            </a:pPr>
            <a:r>
              <a:rPr kumimoji="1" lang="ko-KR" altLang="en-US" sz="1900" dirty="0"/>
              <a:t>메인 페이지의 내용을 정비하여 </a:t>
            </a:r>
            <a:endParaRPr kumimoji="1" lang="en-US" altLang="ko-KR" sz="1900" dirty="0"/>
          </a:p>
          <a:p>
            <a:pPr algn="ctr">
              <a:lnSpc>
                <a:spcPct val="150000"/>
              </a:lnSpc>
            </a:pPr>
            <a:r>
              <a:rPr kumimoji="1" lang="ko-KR" altLang="en-US" sz="1900" dirty="0"/>
              <a:t>사용자의 편의성을 높임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300" y="4145098"/>
            <a:ext cx="1905000" cy="190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4145098"/>
            <a:ext cx="1905000" cy="190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600" y="4291148"/>
            <a:ext cx="1219200" cy="161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4291148"/>
            <a:ext cx="1219200" cy="1612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19100"/>
            <a:ext cx="2781300" cy="233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76500" y="2387600"/>
            <a:ext cx="2197100" cy="6985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3588274" y="4127500"/>
            <a:ext cx="1917700" cy="1917700"/>
          </a:xfrm>
          <a:prstGeom prst="ellipse">
            <a:avLst/>
          </a:prstGeom>
          <a:solidFill>
            <a:srgbClr val="EEF8FD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매일굴림" panose="02030803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13118" y="6526126"/>
            <a:ext cx="1868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ea typeface="매일굴림" panose="02030803000000000000" pitchFamily="18" charset="-127"/>
              </a:rPr>
              <a:t>#</a:t>
            </a:r>
            <a:r>
              <a:rPr lang="en-US" altLang="ko-KR" sz="3600" dirty="0">
                <a:ea typeface="매일굴림" panose="02030803000000000000" pitchFamily="18" charset="-127"/>
              </a:rPr>
              <a:t>EEF</a:t>
            </a:r>
            <a:r>
              <a:rPr lang="ko-KR" altLang="en-US" sz="3600" dirty="0">
                <a:ea typeface="매일굴림" panose="02030803000000000000" pitchFamily="18" charset="-127"/>
              </a:rPr>
              <a:t>8</a:t>
            </a:r>
            <a:r>
              <a:rPr lang="en-US" altLang="ko-KR" sz="3600" dirty="0">
                <a:ea typeface="매일굴림" panose="02030803000000000000" pitchFamily="18" charset="-127"/>
              </a:rPr>
              <a:t>FD</a:t>
            </a:r>
            <a:endParaRPr lang="ko-KR" altLang="en-US" sz="3600" dirty="0">
              <a:ea typeface="매일굴림" panose="02030803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72794" y="6526126"/>
            <a:ext cx="1868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ea typeface="매일굴림" panose="02030803000000000000" pitchFamily="18" charset="-127"/>
              </a:rPr>
              <a:t>#</a:t>
            </a:r>
            <a:r>
              <a:rPr lang="en-US" altLang="ko-KR" sz="3600" dirty="0">
                <a:ea typeface="매일굴림" panose="02030803000000000000" pitchFamily="18" charset="-127"/>
              </a:rPr>
              <a:t>194E92</a:t>
            </a:r>
            <a:endParaRPr lang="ko-KR" altLang="en-US" sz="3600" dirty="0">
              <a:ea typeface="매일굴림" panose="0203080300000000000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209994" y="6526126"/>
            <a:ext cx="1868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ea typeface="매일굴림" panose="02030803000000000000" pitchFamily="18" charset="-127"/>
              </a:rPr>
              <a:t>#</a:t>
            </a:r>
            <a:r>
              <a:rPr lang="en-US" altLang="ko-KR" sz="3600" dirty="0">
                <a:ea typeface="매일굴림" panose="02030803000000000000" pitchFamily="18" charset="-127"/>
              </a:rPr>
              <a:t>FFFFFF</a:t>
            </a:r>
            <a:endParaRPr lang="ko-KR" altLang="en-US" sz="3600" dirty="0">
              <a:ea typeface="매일굴림" panose="020308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859A6-1337-8D85-DB84-AA46CEDFF0F4}"/>
              </a:ext>
            </a:extLst>
          </p:cNvPr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Mood Board – Main Color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41843-66FA-6095-A10D-C0B96FCD741B}"/>
              </a:ext>
            </a:extLst>
          </p:cNvPr>
          <p:cNvSpPr txBox="1"/>
          <p:nvPr/>
        </p:nvSpPr>
        <p:spPr>
          <a:xfrm>
            <a:off x="1136650" y="7439296"/>
            <a:ext cx="4660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매일유업의 </a:t>
            </a:r>
            <a:r>
              <a:rPr kumimoji="1" lang="ko-KR" altLang="en-US" sz="2400" dirty="0" err="1"/>
              <a:t>메인이</a:t>
            </a:r>
            <a:r>
              <a:rPr kumimoji="1" lang="ko-KR" altLang="en-US" sz="2400" dirty="0"/>
              <a:t> 되는 전통적인 색상으로 차분함과 신뢰감을 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A34C6-D7A0-72B6-76A9-181389309D1D}"/>
              </a:ext>
            </a:extLst>
          </p:cNvPr>
          <p:cNvSpPr txBox="1"/>
          <p:nvPr/>
        </p:nvSpPr>
        <p:spPr>
          <a:xfrm>
            <a:off x="6544622" y="7439296"/>
            <a:ext cx="5413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명확성을 가져오는 조화로운 색상으로 기업에 대한 깔끔한 이미지를 연출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00049A-26E6-1E05-29B2-F5174F53C042}"/>
              </a:ext>
            </a:extLst>
          </p:cNvPr>
          <p:cNvSpPr txBox="1"/>
          <p:nvPr/>
        </p:nvSpPr>
        <p:spPr>
          <a:xfrm>
            <a:off x="12266930" y="7483901"/>
            <a:ext cx="5106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매일유업에서 느낄 수 있는 안정감과 밝고 청렴한 기업의 이미지를 보조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4039062"/>
            <a:ext cx="3810000" cy="863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639" y="3778712"/>
            <a:ext cx="3810000" cy="1384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578" y="4115262"/>
            <a:ext cx="38100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432050" y="7295153"/>
            <a:ext cx="4572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3367" y="7295153"/>
            <a:ext cx="4572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978900" y="5740400"/>
            <a:ext cx="342900" cy="33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715202" y="-1026632"/>
            <a:ext cx="838200" cy="1600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737600" y="1003300"/>
            <a:ext cx="838200" cy="1600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419100"/>
            <a:ext cx="2781300" cy="2336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607F58-751C-3C41-E988-9BC03CFCDAAD}"/>
              </a:ext>
            </a:extLst>
          </p:cNvPr>
          <p:cNvSpPr txBox="1"/>
          <p:nvPr/>
        </p:nvSpPr>
        <p:spPr>
          <a:xfrm>
            <a:off x="3352800" y="876300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Mood Board – Font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FFAE20-9F41-6615-F0C3-ABCE0E6884B2}"/>
              </a:ext>
            </a:extLst>
          </p:cNvPr>
          <p:cNvSpPr txBox="1"/>
          <p:nvPr/>
        </p:nvSpPr>
        <p:spPr>
          <a:xfrm>
            <a:off x="14193517" y="4115262"/>
            <a:ext cx="313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dirty="0">
                <a:ea typeface="매일굴림" panose="02030803000000000000" pitchFamily="18" charset="-127"/>
              </a:rPr>
              <a:t>매일 굴림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61DB33-F79C-AAFB-31FE-F41025A203BB}"/>
              </a:ext>
            </a:extLst>
          </p:cNvPr>
          <p:cNvSpPr txBox="1"/>
          <p:nvPr/>
        </p:nvSpPr>
        <p:spPr>
          <a:xfrm>
            <a:off x="2927119" y="7106377"/>
            <a:ext cx="12606248" cy="197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800" dirty="0"/>
              <a:t>가독성이 뛰어나고 다양한 사용자 환경에 최적화된 글꼴인 </a:t>
            </a:r>
            <a:endParaRPr kumimoji="1" lang="en-US" altLang="ko-KR" sz="2800" dirty="0"/>
          </a:p>
          <a:p>
            <a:pPr algn="ctr">
              <a:lnSpc>
                <a:spcPct val="150000"/>
              </a:lnSpc>
            </a:pPr>
            <a:r>
              <a:rPr kumimoji="1" lang="en-US" altLang="ko-KR" sz="2800" dirty="0"/>
              <a:t>Noto Sans, </a:t>
            </a:r>
            <a:r>
              <a:rPr kumimoji="1" lang="ko-KR" altLang="en-US" sz="2800" dirty="0" err="1"/>
              <a:t>맑은고딕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Sans serif</a:t>
            </a:r>
            <a:r>
              <a:rPr kumimoji="1" lang="ko-KR" altLang="en-US" sz="2800" dirty="0" err="1"/>
              <a:t>를</a:t>
            </a:r>
            <a:r>
              <a:rPr kumimoji="1" lang="ko-KR" altLang="en-US" sz="2800" dirty="0"/>
              <a:t> 사용하였으며 </a:t>
            </a:r>
            <a:endParaRPr kumimoji="1" lang="en-US" altLang="ko-KR" sz="2800" dirty="0"/>
          </a:p>
          <a:p>
            <a:pPr algn="ctr">
              <a:lnSpc>
                <a:spcPct val="150000"/>
              </a:lnSpc>
            </a:pPr>
            <a:r>
              <a:rPr kumimoji="1" lang="ko-KR" altLang="en-US" sz="2800" dirty="0">
                <a:solidFill>
                  <a:srgbClr val="194E92"/>
                </a:solidFill>
                <a:latin typeface="MaeilRounded" panose="02030803000000000000" pitchFamily="18" charset="-127"/>
                <a:ea typeface="MaeilRounded" panose="02030803000000000000" pitchFamily="18" charset="-127"/>
              </a:rPr>
              <a:t>매일유업</a:t>
            </a:r>
            <a:r>
              <a:rPr kumimoji="1" lang="ko-KR" altLang="en-US" sz="2800" dirty="0"/>
              <a:t>만의 고유한 폰트인 </a:t>
            </a:r>
            <a:r>
              <a:rPr kumimoji="1" lang="ko-KR" altLang="en-US" sz="2800" dirty="0">
                <a:solidFill>
                  <a:srgbClr val="194E92"/>
                </a:solidFill>
                <a:latin typeface="MaeilRounded" panose="02030803000000000000" pitchFamily="18" charset="-127"/>
                <a:ea typeface="MaeilRounded" panose="02030803000000000000" pitchFamily="18" charset="-127"/>
              </a:rPr>
              <a:t>매일 굴림</a:t>
            </a:r>
            <a:r>
              <a:rPr kumimoji="1" lang="ko-KR" altLang="en-US" sz="2800" dirty="0"/>
              <a:t>으로 기업의 이미지를 강조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3657600"/>
            <a:ext cx="15989300" cy="560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19100"/>
            <a:ext cx="2781300" cy="233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2578100"/>
            <a:ext cx="3530600" cy="1244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4000500"/>
            <a:ext cx="2667000" cy="510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04900" y="3975100"/>
            <a:ext cx="21653500" cy="510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7411CA-A2E8-3490-0BEE-ADD031A671D2}"/>
              </a:ext>
            </a:extLst>
          </p:cNvPr>
          <p:cNvSpPr txBox="1"/>
          <p:nvPr/>
        </p:nvSpPr>
        <p:spPr>
          <a:xfrm>
            <a:off x="3352800" y="876300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Look &amp; </a:t>
            </a:r>
            <a:r>
              <a:rPr lang="en-US" altLang="ko-KR" sz="6000" dirty="0" err="1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Feel_Brainstorming</a:t>
            </a:r>
            <a:endParaRPr lang="ko-KR" altLang="en-US" sz="6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r="10615"/>
          <a:stretch/>
        </p:blipFill>
        <p:spPr>
          <a:xfrm>
            <a:off x="2284227" y="2628624"/>
            <a:ext cx="2526607" cy="7658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64" y="2652235"/>
            <a:ext cx="7467600" cy="6166994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547" y="2076405"/>
            <a:ext cx="3057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매일굴림" panose="02030803000000000000" pitchFamily="18" charset="-127"/>
                <a:ea typeface="매일굴림" panose="02030803000000000000" pitchFamily="18" charset="-127"/>
              </a:rPr>
              <a:t>Main page</a:t>
            </a:r>
            <a:endParaRPr lang="ko-KR" altLang="en-US" dirty="0"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목업</a:t>
            </a:r>
            <a:r>
              <a:rPr lang="ko-KR" altLang="en-US" sz="60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 레이아웃 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45764" y="2076405"/>
            <a:ext cx="3057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매일굴림" panose="02030803000000000000" pitchFamily="18" charset="-127"/>
                <a:ea typeface="매일굴림" panose="02030803000000000000" pitchFamily="18" charset="-127"/>
              </a:rPr>
              <a:t>sub page</a:t>
            </a:r>
            <a:endParaRPr lang="ko-KR" altLang="en-US" dirty="0"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58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D1C126-6C4B-44FB-AE43-83378F349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486831"/>
            <a:ext cx="14516100" cy="73810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9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96" y="3205195"/>
            <a:ext cx="12851107" cy="61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65AF4BD-97F1-86A6-FECA-529DF52B5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28" y="2788690"/>
            <a:ext cx="14254020" cy="5536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0C877E-B43C-98A9-B4C0-8466EE77C05A}"/>
              </a:ext>
            </a:extLst>
          </p:cNvPr>
          <p:cNvSpPr txBox="1"/>
          <p:nvPr/>
        </p:nvSpPr>
        <p:spPr>
          <a:xfrm>
            <a:off x="2590800" y="8724900"/>
            <a:ext cx="13976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기존의 영상이 </a:t>
            </a:r>
            <a:r>
              <a:rPr lang="ko-KR" altLang="en-US" sz="2800" dirty="0" err="1">
                <a:latin typeface="매일고딕" panose="02050503000000000000" pitchFamily="18" charset="-127"/>
                <a:ea typeface="매일고딕" panose="02050503000000000000" pitchFamily="18" charset="-127"/>
              </a:rPr>
              <a:t>메인페이지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,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 서브페이지 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2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군데 위치해 중복된 부분을 삭제</a:t>
            </a:r>
            <a:endParaRPr lang="en-US" altLang="ko-KR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기업이 추구하는 가치를 전달하도록 내용 구성 후 자동 </a:t>
            </a:r>
            <a:r>
              <a:rPr lang="ko-KR" altLang="en-US" sz="2800" dirty="0" err="1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스와이프</a:t>
            </a: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 플러그인 사용</a:t>
            </a:r>
            <a:endParaRPr lang="en-US" altLang="ko-KR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0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rcRect l="8699" t="-452" r="23384" b="6787"/>
          <a:stretch/>
        </p:blipFill>
        <p:spPr>
          <a:xfrm>
            <a:off x="80817" y="2730500"/>
            <a:ext cx="9032522" cy="4394200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2755900"/>
            <a:ext cx="8658883" cy="436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90800" y="8724900"/>
            <a:ext cx="13976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불필요하게 많은 메뉴를 축소시키고 시간이 지나면 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slide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 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up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 되는 효과 대신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 </a:t>
            </a:r>
          </a:p>
          <a:p>
            <a:pPr algn="ctr"/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마우스를 올렸을 때 반응하고 유지되도록 수정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하여 사용자의 불편함을 감소 </a:t>
            </a:r>
            <a:endParaRPr lang="ko-KR" altLang="en-US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4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04800"/>
            <a:ext cx="17614900" cy="9664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6146800"/>
            <a:ext cx="15989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2578100"/>
            <a:ext cx="7226300" cy="2971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76694900"/>
            <a:chOff x="2147483647" y="2147483647"/>
            <a:chExt cx="2147483647" cy="2766949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43100" y="7162800"/>
            <a:ext cx="876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6223000"/>
            <a:ext cx="1612900" cy="2209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76694900"/>
            <a:chOff x="2147483647" y="2147483647"/>
            <a:chExt cx="2147483647" cy="2766949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563600" y="7124700"/>
            <a:ext cx="8763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4100" y="6159500"/>
            <a:ext cx="1866900" cy="2222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76694900"/>
            <a:chOff x="2147483647" y="2147483647"/>
            <a:chExt cx="2147483647" cy="2766949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59700" y="7162800"/>
            <a:ext cx="8763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0200" y="6210300"/>
            <a:ext cx="1866900" cy="22225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76694900"/>
            <a:chOff x="2147483647" y="2147483647"/>
            <a:chExt cx="2147483647" cy="27669490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699750" y="8772979"/>
            <a:ext cx="8763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0229" y="7806279"/>
            <a:ext cx="1892300" cy="22098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76694900"/>
            <a:chOff x="2147483647" y="2147483647"/>
            <a:chExt cx="2147483647" cy="27669490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85723" y="8726533"/>
            <a:ext cx="8763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6329" y="7793579"/>
            <a:ext cx="1905000" cy="2209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801100" y="647700"/>
            <a:ext cx="685800" cy="3771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400300"/>
            <a:ext cx="4787900" cy="5207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76694900"/>
            <a:chOff x="2147483647" y="2147483647"/>
            <a:chExt cx="2147483647" cy="276694900"/>
          </a:xfrm>
        </p:grpSpPr>
      </p:grpSp>
      <p:sp>
        <p:nvSpPr>
          <p:cNvPr id="40" name="직사각형 39"/>
          <p:cNvSpPr/>
          <p:nvPr/>
        </p:nvSpPr>
        <p:spPr>
          <a:xfrm>
            <a:off x="6800850" y="3123836"/>
            <a:ext cx="4705350" cy="1448163"/>
          </a:xfrm>
          <a:prstGeom prst="rect">
            <a:avLst/>
          </a:prstGeom>
          <a:solidFill>
            <a:srgbClr val="19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dirty="0">
                <a:latin typeface="매일굴림" panose="02030803000000000000" pitchFamily="18" charset="-127"/>
                <a:ea typeface="매일굴림" panose="02030803000000000000" pitchFamily="18" charset="-127"/>
              </a:rPr>
              <a:t>목차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03714" y="6534671"/>
            <a:ext cx="3340100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매일굴림" panose="02030803000000000000" pitchFamily="18" charset="-127"/>
              </a:rPr>
              <a:t>기업분석</a:t>
            </a:r>
            <a:endParaRPr lang="en-US" altLang="ko-KR" sz="2400" dirty="0">
              <a:solidFill>
                <a:schemeClr val="bg1"/>
              </a:solidFill>
              <a:ea typeface="매일굴림" panose="02030803000000000000" pitchFamily="18" charset="-127"/>
            </a:endParaRPr>
          </a:p>
          <a:p>
            <a:endParaRPr lang="en-US" altLang="ko-KR" sz="1050" dirty="0">
              <a:solidFill>
                <a:schemeClr val="bg1"/>
              </a:solidFill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ea typeface="매일굴림" panose="02030803000000000000" pitchFamily="18" charset="-127"/>
              </a:rPr>
              <a:t>매일유업 소개 및 특성 분석</a:t>
            </a:r>
            <a:endParaRPr lang="en-US" altLang="ko-KR" dirty="0">
              <a:solidFill>
                <a:schemeClr val="bg1"/>
              </a:solidFill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ea typeface="매일굴림" panose="02030803000000000000" pitchFamily="18" charset="-127"/>
              </a:rPr>
              <a:t>매일유업 이용자 분석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58279" y="8129927"/>
            <a:ext cx="3340100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Mood Board</a:t>
            </a:r>
          </a:p>
          <a:p>
            <a:endParaRPr lang="en-US" altLang="ko-KR" sz="1050" dirty="0">
              <a:solidFill>
                <a:schemeClr val="bg1"/>
              </a:solidFill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ea typeface="매일굴림" panose="02030803000000000000" pitchFamily="18" charset="-127"/>
              </a:rPr>
              <a:t>컬러와 폰트 선정 이유</a:t>
            </a:r>
            <a:endParaRPr lang="en-US" altLang="ko-KR" dirty="0">
              <a:solidFill>
                <a:schemeClr val="bg1"/>
              </a:solidFill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ea typeface="매일굴림" panose="02030803000000000000" pitchFamily="18" charset="-127"/>
              </a:rPr>
              <a:t>매일유업 이용자 분석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99689" y="6564186"/>
            <a:ext cx="3340100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매일굴림" panose="02030803000000000000" pitchFamily="18" charset="-127"/>
              </a:rPr>
              <a:t>사이트 분석</a:t>
            </a:r>
            <a:endParaRPr lang="en-US" altLang="ko-KR" sz="2400" dirty="0">
              <a:solidFill>
                <a:schemeClr val="bg1"/>
              </a:solidFill>
              <a:ea typeface="매일굴림" panose="02030803000000000000" pitchFamily="18" charset="-127"/>
            </a:endParaRPr>
          </a:p>
          <a:p>
            <a:endParaRPr lang="en-US" altLang="ko-KR" sz="1050" dirty="0">
              <a:solidFill>
                <a:schemeClr val="bg1"/>
              </a:solidFill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ea typeface="매일굴림" panose="02030803000000000000" pitchFamily="18" charset="-127"/>
              </a:rPr>
              <a:t>기업 사이트 분석</a:t>
            </a:r>
            <a:endParaRPr lang="en-US" altLang="ko-KR" dirty="0">
              <a:solidFill>
                <a:schemeClr val="bg1"/>
              </a:solidFill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ea typeface="매일굴림" panose="02030803000000000000" pitchFamily="18" charset="-127"/>
              </a:rPr>
              <a:t>벤치마킹 사이트 분석</a:t>
            </a:r>
            <a:endParaRPr lang="en-US" altLang="ko-KR" dirty="0">
              <a:solidFill>
                <a:schemeClr val="bg1"/>
              </a:solidFill>
              <a:ea typeface="매일굴림" panose="02030803000000000000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185900" y="6944667"/>
            <a:ext cx="334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매일굴림" panose="02030803000000000000" pitchFamily="18" charset="-127"/>
              </a:rPr>
              <a:t>방향성 및 목표</a:t>
            </a:r>
            <a:endParaRPr lang="en-US" altLang="ko-KR" sz="2400" dirty="0">
              <a:solidFill>
                <a:schemeClr val="bg1"/>
              </a:solidFill>
              <a:ea typeface="매일굴림" panose="0203080300000000000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400064" y="8579821"/>
            <a:ext cx="334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ea typeface="매일굴림" panose="02030803000000000000" pitchFamily="18" charset="-127"/>
              </a:rPr>
              <a:t>리뉴얼</a:t>
            </a:r>
            <a:endParaRPr lang="en-US" altLang="ko-KR" sz="2400" dirty="0">
              <a:solidFill>
                <a:schemeClr val="bg1"/>
              </a:solidFill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77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F6CD04-DC57-03E0-9D08-B7CF501A4B51}"/>
              </a:ext>
            </a:extLst>
          </p:cNvPr>
          <p:cNvSpPr txBox="1"/>
          <p:nvPr/>
        </p:nvSpPr>
        <p:spPr>
          <a:xfrm>
            <a:off x="3502026" y="8823612"/>
            <a:ext cx="1150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컨텐츠 추천 기능을 없애고</a:t>
            </a:r>
            <a:endParaRPr lang="en-US" altLang="ko-KR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사용자가 직접 필요한 정보를 찾아볼 수 있는 검색창을 생성함</a:t>
            </a:r>
            <a:endParaRPr lang="en-US" altLang="ko-KR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E06334-5E16-1196-E3B8-AB43802A6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616599"/>
            <a:ext cx="7162800" cy="1053802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DE13A6FE-0744-F24C-80BC-5C4894875F99}"/>
              </a:ext>
            </a:extLst>
          </p:cNvPr>
          <p:cNvSpPr/>
          <p:nvPr/>
        </p:nvSpPr>
        <p:spPr>
          <a:xfrm>
            <a:off x="8362391" y="4984601"/>
            <a:ext cx="1981201" cy="685800"/>
          </a:xfrm>
          <a:prstGeom prst="rightArrow">
            <a:avLst/>
          </a:prstGeom>
          <a:solidFill>
            <a:srgbClr val="194E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8545E2-6939-1BB6-5754-8A815322D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010" y="4578448"/>
            <a:ext cx="7162800" cy="17080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29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pic>
        <p:nvPicPr>
          <p:cNvPr id="19" name="그림 18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B0EBC0A8-F7E2-49E3-0BFB-6BEB84AD20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1" r="34311" b="15973"/>
          <a:stretch/>
        </p:blipFill>
        <p:spPr>
          <a:xfrm>
            <a:off x="3412432" y="2383116"/>
            <a:ext cx="4274935" cy="60150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277E72-CD90-0D42-2300-59A343357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1" y="2288643"/>
            <a:ext cx="5588000" cy="6204000"/>
          </a:xfrm>
          <a:prstGeom prst="rect">
            <a:avLst/>
          </a:prstGeom>
        </p:spPr>
      </p:pic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3BA63AC0-1A6B-1F7E-088F-ACB1D838CC3F}"/>
              </a:ext>
            </a:extLst>
          </p:cNvPr>
          <p:cNvSpPr/>
          <p:nvPr/>
        </p:nvSpPr>
        <p:spPr>
          <a:xfrm>
            <a:off x="8593110" y="5047742"/>
            <a:ext cx="1981201" cy="685800"/>
          </a:xfrm>
          <a:prstGeom prst="rightArrow">
            <a:avLst/>
          </a:prstGeom>
          <a:solidFill>
            <a:srgbClr val="194E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6CD04-DC57-03E0-9D08-B7CF501A4B51}"/>
              </a:ext>
            </a:extLst>
          </p:cNvPr>
          <p:cNvSpPr txBox="1"/>
          <p:nvPr/>
        </p:nvSpPr>
        <p:spPr>
          <a:xfrm>
            <a:off x="3390900" y="8918086"/>
            <a:ext cx="1150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매일고딕" panose="02050503000000000000" pitchFamily="18" charset="-127"/>
                <a:ea typeface="매일고딕" panose="02050503000000000000" pitchFamily="18" charset="-127"/>
              </a:rPr>
              <a:t>팝업되는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 로그인 페이지 대신 페이지를 </a:t>
            </a: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개별적으로 생성하도록 수정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하여</a:t>
            </a:r>
            <a:endParaRPr lang="en-US" altLang="ko-KR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시각적 피로도를 줄이고 필요한 컨텐츠에만 집중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할 수 있도록 함</a:t>
            </a:r>
            <a:endParaRPr lang="en-US" altLang="ko-KR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42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915C5-FFDD-9AC4-F8CF-B2051168A077}"/>
              </a:ext>
            </a:extLst>
          </p:cNvPr>
          <p:cNvSpPr txBox="1"/>
          <p:nvPr/>
        </p:nvSpPr>
        <p:spPr>
          <a:xfrm>
            <a:off x="1701006" y="9032467"/>
            <a:ext cx="14898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헤더에 고정되어서 컨텐츠를 가리는 서브페이지 메뉴들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,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 헤더로 올라가야 클릭할 수 있는 메뉴들을 </a:t>
            </a:r>
            <a:endParaRPr lang="en-US" altLang="ko-KR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Side menu</a:t>
            </a: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로 구성하고 재배치하여 사용자가 편리하게 사용할 수 있도록 추가</a:t>
            </a:r>
            <a:endParaRPr lang="en-US" altLang="ko-KR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F9B81F-F1AE-F55A-84BC-0B8323CCA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3841751"/>
            <a:ext cx="10287000" cy="29528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403067"/>
            <a:ext cx="390525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7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915C5-FFDD-9AC4-F8CF-B2051168A077}"/>
              </a:ext>
            </a:extLst>
          </p:cNvPr>
          <p:cNvSpPr txBox="1"/>
          <p:nvPr/>
        </p:nvSpPr>
        <p:spPr>
          <a:xfrm>
            <a:off x="2481263" y="8813105"/>
            <a:ext cx="13338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스크롤하면 마우스 커서의 위치 때문에 지도가 확대되어 움직이는 불편함을 없애기 위해  </a:t>
            </a: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레이아웃을 조정하여 편리함을 추구</a:t>
            </a:r>
            <a:endParaRPr lang="en-US" altLang="ko-KR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pic>
        <p:nvPicPr>
          <p:cNvPr id="15" name="그림 14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FFEE31F6-AEA6-7CDC-062A-52811C7730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390" y="2721898"/>
            <a:ext cx="7944648" cy="52029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109ADE-E245-530A-20FC-C3291E9E2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21" y="4181533"/>
            <a:ext cx="8879379" cy="32260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11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5206"/>
          <a:stretch/>
        </p:blipFill>
        <p:spPr>
          <a:xfrm>
            <a:off x="4537572" y="2600053"/>
            <a:ext cx="7012718" cy="8871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572" y="3318393"/>
            <a:ext cx="9720477" cy="17469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399" y="5566368"/>
            <a:ext cx="7115389" cy="7823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6515100"/>
            <a:ext cx="9251250" cy="1676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47835" y="8714373"/>
            <a:ext cx="12299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매일고딕" panose="02050503000000000000" pitchFamily="18" charset="-127"/>
                <a:ea typeface="매일고딕" panose="02050503000000000000" pitchFamily="18" charset="-127"/>
              </a:rPr>
              <a:t>확인 버튼을 누르면 표시되는 메시지를</a:t>
            </a:r>
            <a:endParaRPr lang="en-US" altLang="ko-KR" sz="2800" dirty="0" smtClean="0"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텍스트 입력과 동시에 확인될 수 있도록 개선</a:t>
            </a:r>
            <a:endParaRPr lang="ko-KR" altLang="en-US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1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915C5-FFDD-9AC4-F8CF-B2051168A077}"/>
              </a:ext>
            </a:extLst>
          </p:cNvPr>
          <p:cNvSpPr txBox="1"/>
          <p:nvPr/>
        </p:nvSpPr>
        <p:spPr>
          <a:xfrm>
            <a:off x="2474913" y="8943254"/>
            <a:ext cx="13338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강조되어야 하는 부분들에 더욱 포인트를 주며</a:t>
            </a: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 </a:t>
            </a:r>
            <a:endParaRPr lang="en-US" altLang="ko-KR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집중도와 중요성을 높임</a:t>
            </a:r>
            <a:endParaRPr lang="en-US" altLang="ko-KR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pic>
        <p:nvPicPr>
          <p:cNvPr id="10" name="그림 9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06C30EE-26A4-3BAF-46BB-028CD90D6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96" y="2628900"/>
            <a:ext cx="6846108" cy="61795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3662CC-BA38-7154-C85B-017A255898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49"/>
          <a:stretch/>
        </p:blipFill>
        <p:spPr>
          <a:xfrm>
            <a:off x="9393283" y="2235200"/>
            <a:ext cx="7171545" cy="65895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14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-49" t="4001" r="-1"/>
          <a:stretch/>
        </p:blipFill>
        <p:spPr>
          <a:xfrm>
            <a:off x="1155701" y="3390899"/>
            <a:ext cx="7995482" cy="46994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t="5888" r="976"/>
          <a:stretch/>
        </p:blipFill>
        <p:spPr>
          <a:xfrm>
            <a:off x="9411533" y="2550742"/>
            <a:ext cx="7733467" cy="55396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915C5-FFDD-9AC4-F8CF-B2051168A077}"/>
              </a:ext>
            </a:extLst>
          </p:cNvPr>
          <p:cNvSpPr txBox="1"/>
          <p:nvPr/>
        </p:nvSpPr>
        <p:spPr>
          <a:xfrm>
            <a:off x="2474913" y="8943254"/>
            <a:ext cx="13338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매일고딕" panose="02050503000000000000" pitchFamily="18" charset="-127"/>
                <a:ea typeface="매일고딕" panose="02050503000000000000" pitchFamily="18" charset="-127"/>
              </a:rPr>
              <a:t>세로로 나열된 구조의 레이아웃을 한눈에 알아보기 쉽도록</a:t>
            </a:r>
            <a:endParaRPr lang="en-US" altLang="ko-KR" sz="2800" dirty="0" smtClean="0"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목차로 변경하여 디자인</a:t>
            </a:r>
            <a:endParaRPr lang="en-US" altLang="ko-KR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17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2609850"/>
            <a:ext cx="4501807" cy="59834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2609850"/>
            <a:ext cx="7467600" cy="59834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49600" y="854244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리뉴얼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915C5-FFDD-9AC4-F8CF-B2051168A077}"/>
              </a:ext>
            </a:extLst>
          </p:cNvPr>
          <p:cNvSpPr txBox="1"/>
          <p:nvPr/>
        </p:nvSpPr>
        <p:spPr>
          <a:xfrm>
            <a:off x="2474913" y="8943254"/>
            <a:ext cx="13338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매일고딕" panose="02050503000000000000" pitchFamily="18" charset="-127"/>
                <a:ea typeface="매일고딕" panose="02050503000000000000" pitchFamily="18" charset="-127"/>
              </a:rPr>
              <a:t>기존에 가려져있던 광고 이미지를 한번에 보기 쉽게 배치하고</a:t>
            </a:r>
            <a:endParaRPr lang="en-US" altLang="ko-KR" sz="2800" dirty="0" smtClean="0"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/>
            <a:r>
              <a:rPr lang="ko-KR" altLang="en-US" sz="2800" dirty="0" smtClean="0">
                <a:latin typeface="매일고딕" panose="02050503000000000000" pitchFamily="18" charset="-127"/>
                <a:ea typeface="매일고딕" panose="02050503000000000000" pitchFamily="18" charset="-127"/>
              </a:rPr>
              <a:t>레이아웃의 변형으로 </a:t>
            </a:r>
            <a:r>
              <a:rPr lang="ko-KR" altLang="en-US" sz="2800" dirty="0" smtClean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시각적인 재미를 높임</a:t>
            </a:r>
            <a:endParaRPr lang="en-US" altLang="ko-KR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8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11" y="2203478"/>
            <a:ext cx="5354720" cy="43793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" y="2203478"/>
            <a:ext cx="7975678" cy="43793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309" y="6875190"/>
            <a:ext cx="5354722" cy="29120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80" y="6875190"/>
            <a:ext cx="7975678" cy="1883649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95528" y="1354173"/>
            <a:ext cx="1836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PC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94620" y="1356355"/>
            <a:ext cx="257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MOBILE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8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349" t="15861" b="13845"/>
          <a:stretch/>
        </p:blipFill>
        <p:spPr>
          <a:xfrm>
            <a:off x="12039600" y="1941130"/>
            <a:ext cx="4508182" cy="75703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1743"/>
          <a:stretch/>
        </p:blipFill>
        <p:spPr>
          <a:xfrm>
            <a:off x="1143000" y="3467100"/>
            <a:ext cx="9561246" cy="4528820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432" y="1356355"/>
            <a:ext cx="1836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PC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94620" y="1356355"/>
            <a:ext cx="257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MOBILE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39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755900"/>
            <a:ext cx="4711700" cy="210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19100"/>
            <a:ext cx="2349500" cy="233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93184" y="7823078"/>
            <a:ext cx="457200" cy="30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1774" y="7823078"/>
            <a:ext cx="457200" cy="304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71987" y="5181600"/>
            <a:ext cx="93567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유제품을 통해 국민의 건강한 삶을 만든다는 신념을 담아 </a:t>
            </a:r>
            <a:endParaRPr lang="en-US" altLang="ko-KR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매일 묻고 매일 답하는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 성실한 자세로 </a:t>
            </a:r>
            <a:endParaRPr lang="en-US" altLang="ko-KR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건강한 사회를 만들기 위해 노력하고 있습니다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.</a:t>
            </a:r>
            <a:endParaRPr lang="ko-KR" altLang="en-US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9287" y="8127878"/>
            <a:ext cx="9356725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남들이 가지 않은 길을 언제나 제일 먼저 갔습니다</a:t>
            </a:r>
            <a:r>
              <a:rPr lang="en-US" altLang="ko-KR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.</a:t>
            </a: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그것이 우리의 사명이고</a:t>
            </a:r>
            <a:r>
              <a:rPr lang="en-US" altLang="ko-KR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, </a:t>
            </a: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우리의 몫입니다</a:t>
            </a:r>
            <a:r>
              <a:rPr lang="en-US" altLang="ko-KR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.</a:t>
            </a:r>
            <a:endParaRPr lang="ko-KR" altLang="en-US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35300" y="933787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기업분석</a:t>
            </a:r>
            <a:r>
              <a:rPr lang="en-US" altLang="ko-KR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_</a:t>
            </a:r>
            <a:r>
              <a:rPr lang="ko-KR" altLang="en-US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매일유업이 담은 의미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0" y="2755900"/>
            <a:ext cx="5319848" cy="58674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5513" r="15787"/>
          <a:stretch/>
        </p:blipFill>
        <p:spPr>
          <a:xfrm>
            <a:off x="1143000" y="2772229"/>
            <a:ext cx="9561599" cy="5867479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608" y="1356355"/>
            <a:ext cx="1836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PC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05674" y="1351119"/>
            <a:ext cx="257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MOBILE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9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635"/>
          <a:stretch/>
        </p:blipFill>
        <p:spPr>
          <a:xfrm>
            <a:off x="11601763" y="2453426"/>
            <a:ext cx="4933822" cy="67286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11" y="2476500"/>
            <a:ext cx="9902141" cy="6601427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5590" y="1356355"/>
            <a:ext cx="1836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PC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41431" y="1356354"/>
            <a:ext cx="257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MOBILE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3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2170611"/>
            <a:ext cx="4239217" cy="74876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709" y="2171700"/>
            <a:ext cx="10058400" cy="4384032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3718" y="1356355"/>
            <a:ext cx="1836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PC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22558" y="1356354"/>
            <a:ext cx="257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MOBILE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08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610" t="9201" b="17191"/>
          <a:stretch/>
        </p:blipFill>
        <p:spPr>
          <a:xfrm>
            <a:off x="12126270" y="1885082"/>
            <a:ext cx="4114800" cy="8381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86" y="3543300"/>
            <a:ext cx="9712535" cy="34980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4662" y="1356354"/>
            <a:ext cx="1836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PC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94620" y="1356355"/>
            <a:ext cx="257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&lt; MOBILE &gt;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7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80" y="2628900"/>
            <a:ext cx="5847139" cy="66114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9100"/>
            <a:ext cx="2755900" cy="233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1295112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MOBILE script </a:t>
            </a:r>
            <a:r>
              <a:rPr lang="ko-KR" altLang="en-US" sz="3200" dirty="0" smtClean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효과</a:t>
            </a:r>
            <a:endParaRPr lang="ko-KR" altLang="en-US" sz="32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7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2147483647" y="2147483647"/>
            <a:chExt cx="2147483647" cy="28575000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2147483647" y="2147483647"/>
            <a:chExt cx="2147483647" cy="38100000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10" name="그림 9" descr="폰트, 텍스트, 로고, 그래픽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3C10F699-17E9-71AF-F8DD-F804F1C69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3718322"/>
            <a:ext cx="4800600" cy="28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416300" y="3048000"/>
            <a:ext cx="4572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9100" y="4330700"/>
            <a:ext cx="4572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19100"/>
            <a:ext cx="2349500" cy="2336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5461000"/>
            <a:ext cx="3708400" cy="370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7391400"/>
            <a:ext cx="3365500" cy="92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7112000"/>
            <a:ext cx="1892300" cy="50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0" y="5461000"/>
            <a:ext cx="3708400" cy="370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3700" y="7391400"/>
            <a:ext cx="3149600" cy="927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5200" y="7112000"/>
            <a:ext cx="1892300" cy="50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100" y="5461000"/>
            <a:ext cx="3708400" cy="3708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5500" y="7226300"/>
            <a:ext cx="3276600" cy="1244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7800" y="7112000"/>
            <a:ext cx="1892300" cy="508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8200" y="5461000"/>
            <a:ext cx="3708400" cy="3708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79500" y="7226300"/>
            <a:ext cx="3238500" cy="1244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39900" y="7112000"/>
            <a:ext cx="1892300" cy="508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36957" y="908387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기업분석</a:t>
            </a:r>
            <a:r>
              <a:rPr lang="en-US" altLang="ko-KR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_</a:t>
            </a:r>
            <a:r>
              <a:rPr lang="ko-KR" altLang="en-US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매일유업이 추구하는 가치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96715" y="3224450"/>
            <a:ext cx="9356725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건강한 매일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, 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맛있는 매일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, 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새로운 매일을 연구하고 개척하여 모두가 건강하고 행복한 함께하는 사회를 만들겠습니다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.</a:t>
            </a:r>
            <a:endParaRPr lang="ko-KR" altLang="en-US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93950" y="6474480"/>
            <a:ext cx="154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창의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53200" y="6492270"/>
            <a:ext cx="154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소통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820400" y="6474480"/>
            <a:ext cx="154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열정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916150" y="6474480"/>
            <a:ext cx="154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상생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635500" y="3708400"/>
            <a:ext cx="457200" cy="30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300" y="3708400"/>
            <a:ext cx="457200" cy="30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978900" y="5524500"/>
            <a:ext cx="3429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37600" y="-1104900"/>
            <a:ext cx="838200" cy="1600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737600" y="1003300"/>
            <a:ext cx="838200" cy="1600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613400" y="7962900"/>
            <a:ext cx="19050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756900" y="7962900"/>
            <a:ext cx="1905000" cy="25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7505700"/>
            <a:ext cx="42418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100" y="7505700"/>
            <a:ext cx="4241800" cy="25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6600" y="7505700"/>
            <a:ext cx="4241800" cy="254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19100"/>
            <a:ext cx="2349500" cy="2336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044009" y="986765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기업분석</a:t>
            </a:r>
            <a:r>
              <a:rPr lang="en-US" altLang="ko-KR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_</a:t>
            </a:r>
            <a:r>
              <a:rPr lang="ko-KR" altLang="en-US" sz="4000" dirty="0" err="1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사용자분석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95775" y="3611728"/>
            <a:ext cx="9356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‘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한국에서 가장 존경받는 기업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’ 7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년 연속 </a:t>
            </a:r>
            <a:r>
              <a:rPr lang="en-US" altLang="ko-KR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1</a:t>
            </a:r>
            <a:r>
              <a:rPr lang="ko-KR" altLang="en-US" sz="2800" dirty="0">
                <a:latin typeface="매일고딕" panose="02050503000000000000" pitchFamily="18" charset="-127"/>
                <a:ea typeface="매일고딕" panose="02050503000000000000" pitchFamily="18" charset="-127"/>
              </a:rPr>
              <a:t>위</a:t>
            </a:r>
            <a:endParaRPr lang="en-US" altLang="ko-KR" sz="2800" dirty="0">
              <a:latin typeface="매일고딕" panose="02050503000000000000" pitchFamily="18" charset="-127"/>
              <a:ea typeface="매일고딕" panose="020505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30</a:t>
            </a: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대 여성 층에게 가장 관심도</a:t>
            </a:r>
            <a:r>
              <a:rPr lang="en-US" altLang="ko-KR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, </a:t>
            </a:r>
            <a:r>
              <a:rPr lang="ko-KR" altLang="en-US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선호도가 높았습니다</a:t>
            </a:r>
            <a:r>
              <a:rPr lang="en-US" altLang="ko-KR" sz="2800" dirty="0">
                <a:solidFill>
                  <a:srgbClr val="194E92"/>
                </a:solidFill>
                <a:latin typeface="매일고딕" panose="02050503000000000000" pitchFamily="18" charset="-127"/>
                <a:ea typeface="매일고딕" panose="02050503000000000000" pitchFamily="18" charset="-127"/>
              </a:rPr>
              <a:t>.</a:t>
            </a:r>
            <a:endParaRPr lang="ko-KR" altLang="en-US" sz="2800" dirty="0">
              <a:solidFill>
                <a:srgbClr val="194E92"/>
              </a:solidFill>
              <a:latin typeface="매일고딕" panose="02050503000000000000" pitchFamily="18" charset="-127"/>
              <a:ea typeface="매일고딕" panose="02050503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7DF6A-1DE5-CC9F-B249-3B9B1AB2AFFE}"/>
              </a:ext>
            </a:extLst>
          </p:cNvPr>
          <p:cNvSpPr txBox="1"/>
          <p:nvPr/>
        </p:nvSpPr>
        <p:spPr>
          <a:xfrm>
            <a:off x="1210327" y="7842442"/>
            <a:ext cx="5246370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latin typeface="+mn-ea"/>
              </a:rPr>
              <a:t>2024 </a:t>
            </a:r>
            <a:r>
              <a:rPr kumimoji="1" lang="ko-KR" altLang="en-US" sz="1850" dirty="0">
                <a:latin typeface="+mn-ea"/>
              </a:rPr>
              <a:t>한국에서 가장 존경받는 </a:t>
            </a:r>
            <a:endParaRPr kumimoji="1" lang="en-US" altLang="ko-KR" sz="1850" dirty="0">
              <a:latin typeface="+mn-ea"/>
            </a:endParaRPr>
          </a:p>
          <a:p>
            <a:pPr algn="ctr"/>
            <a:r>
              <a:rPr kumimoji="1" lang="ko-KR" altLang="en-US" sz="1850" dirty="0">
                <a:latin typeface="+mn-ea"/>
              </a:rPr>
              <a:t>기업 조사에서 </a:t>
            </a:r>
            <a:r>
              <a:rPr kumimoji="1" lang="ko-KR" altLang="en-US" sz="1850" dirty="0" err="1">
                <a:latin typeface="+mn-ea"/>
              </a:rPr>
              <a:t>유가공</a:t>
            </a:r>
            <a:r>
              <a:rPr kumimoji="1" lang="ko-KR" altLang="en-US" sz="1850" dirty="0">
                <a:latin typeface="+mn-ea"/>
              </a:rPr>
              <a:t> 부문 처음으로 </a:t>
            </a:r>
            <a:endParaRPr kumimoji="1" lang="en-US" altLang="ko-KR" sz="1850" dirty="0">
              <a:latin typeface="+mn-ea"/>
            </a:endParaRPr>
          </a:p>
          <a:p>
            <a:pPr algn="ctr"/>
            <a:r>
              <a:rPr kumimoji="1" lang="en-US" altLang="ko-KR" sz="1850" dirty="0">
                <a:latin typeface="+mn-ea"/>
              </a:rPr>
              <a:t>7</a:t>
            </a:r>
            <a:r>
              <a:rPr kumimoji="1" lang="ko-KR" altLang="en-US" sz="1850" dirty="0">
                <a:latin typeface="+mn-ea"/>
              </a:rPr>
              <a:t>년 연속 </a:t>
            </a:r>
            <a:r>
              <a:rPr kumimoji="1" lang="en-US" altLang="ko-KR" sz="1850" dirty="0">
                <a:latin typeface="+mn-ea"/>
              </a:rPr>
              <a:t>1</a:t>
            </a:r>
            <a:r>
              <a:rPr kumimoji="1" lang="ko-KR" altLang="en-US" sz="1850" dirty="0">
                <a:latin typeface="+mn-ea"/>
              </a:rPr>
              <a:t>위 선정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98F6B5-B9C4-23DF-3027-C09D7270DF5D}"/>
              </a:ext>
            </a:extLst>
          </p:cNvPr>
          <p:cNvSpPr txBox="1"/>
          <p:nvPr/>
        </p:nvSpPr>
        <p:spPr>
          <a:xfrm>
            <a:off x="6845300" y="7886930"/>
            <a:ext cx="46355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latin typeface="+mn-ea"/>
              </a:rPr>
              <a:t>2022</a:t>
            </a:r>
            <a:r>
              <a:rPr kumimoji="1" lang="ko-KR" altLang="en-US" sz="1850" dirty="0">
                <a:latin typeface="+mn-ea"/>
              </a:rPr>
              <a:t>년 유제품 기업 가운데 가장 높은 사회공헌 관심도 기록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59BC35-E444-A8B9-91AC-61CE22A33FF7}"/>
              </a:ext>
            </a:extLst>
          </p:cNvPr>
          <p:cNvSpPr txBox="1"/>
          <p:nvPr/>
        </p:nvSpPr>
        <p:spPr>
          <a:xfrm>
            <a:off x="11942156" y="7842442"/>
            <a:ext cx="5171259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latin typeface="+mn-ea"/>
              </a:rPr>
              <a:t>2023</a:t>
            </a:r>
            <a:r>
              <a:rPr kumimoji="1" lang="ko-KR" altLang="en-US" sz="1850" dirty="0">
                <a:latin typeface="+mn-ea"/>
              </a:rPr>
              <a:t>년 </a:t>
            </a:r>
            <a:r>
              <a:rPr kumimoji="1" lang="en-US" altLang="ko-KR" sz="1850" dirty="0">
                <a:latin typeface="+mn-ea"/>
              </a:rPr>
              <a:t>‘</a:t>
            </a:r>
            <a:r>
              <a:rPr kumimoji="1" lang="ko-KR" altLang="en-US" sz="1850" dirty="0">
                <a:latin typeface="+mn-ea"/>
              </a:rPr>
              <a:t>가족 친화 인증 최고기업</a:t>
            </a:r>
            <a:r>
              <a:rPr kumimoji="1" lang="en-US" altLang="ko-KR" sz="1850" dirty="0">
                <a:latin typeface="+mn-ea"/>
              </a:rPr>
              <a:t>’</a:t>
            </a:r>
            <a:r>
              <a:rPr kumimoji="1" lang="ko-KR" altLang="en-US" sz="1850" dirty="0" err="1">
                <a:latin typeface="+mn-ea"/>
              </a:rPr>
              <a:t>으로</a:t>
            </a:r>
            <a:r>
              <a:rPr kumimoji="1" lang="ko-KR" altLang="en-US" sz="1850" dirty="0">
                <a:latin typeface="+mn-ea"/>
              </a:rPr>
              <a:t> 선정</a:t>
            </a:r>
            <a:endParaRPr kumimoji="1" lang="en-US" altLang="ko-KR" sz="1850" dirty="0">
              <a:latin typeface="+mn-ea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kumimoji="1" lang="en-US" altLang="ko-KR" sz="1400" dirty="0">
              <a:latin typeface="+mn-ea"/>
            </a:endParaRPr>
          </a:p>
          <a:p>
            <a:pPr algn="ctr"/>
            <a:r>
              <a:rPr kumimoji="1" lang="ko-KR" altLang="en-US" sz="1850" dirty="0">
                <a:latin typeface="+mn-ea"/>
              </a:rPr>
              <a:t>국내 식품업계 최초로 가족친화기업 인증 </a:t>
            </a:r>
            <a:endParaRPr kumimoji="1" lang="en-US" altLang="ko-KR" sz="1850" dirty="0">
              <a:latin typeface="+mn-ea"/>
            </a:endParaRPr>
          </a:p>
          <a:p>
            <a:pPr algn="ctr"/>
            <a:r>
              <a:rPr kumimoji="1" lang="ko-KR" altLang="en-US" sz="1850" dirty="0">
                <a:latin typeface="+mn-ea"/>
              </a:rPr>
              <a:t>획득 후 </a:t>
            </a:r>
            <a:r>
              <a:rPr kumimoji="1" lang="en-US" altLang="ko-KR" sz="1850" dirty="0">
                <a:latin typeface="+mn-ea"/>
              </a:rPr>
              <a:t>14</a:t>
            </a:r>
            <a:r>
              <a:rPr kumimoji="1" lang="ko-KR" altLang="en-US" sz="1850" dirty="0">
                <a:latin typeface="+mn-ea"/>
              </a:rPr>
              <a:t>년간 유지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4C3A71-4C1F-4051-398D-117B4C191F6D}"/>
              </a:ext>
            </a:extLst>
          </p:cNvPr>
          <p:cNvSpPr txBox="1"/>
          <p:nvPr/>
        </p:nvSpPr>
        <p:spPr>
          <a:xfrm>
            <a:off x="1643479" y="6950057"/>
            <a:ext cx="4716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한국에서 가장 존경받는 기업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143187-3BFA-F011-4101-A1BE5CA8D751}"/>
              </a:ext>
            </a:extLst>
          </p:cNvPr>
          <p:cNvSpPr txBox="1"/>
          <p:nvPr/>
        </p:nvSpPr>
        <p:spPr>
          <a:xfrm>
            <a:off x="6804693" y="6981308"/>
            <a:ext cx="4716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사회공헌 관심도 </a:t>
            </a:r>
            <a:r>
              <a:rPr kumimoji="1" lang="en-US" altLang="ko-KR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1</a:t>
            </a:r>
            <a:r>
              <a:rPr kumimoji="1" lang="ko-KR" altLang="en-US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C8C6C5-D0AA-21DA-EF88-CE975268D038}"/>
              </a:ext>
            </a:extLst>
          </p:cNvPr>
          <p:cNvSpPr txBox="1"/>
          <p:nvPr/>
        </p:nvSpPr>
        <p:spPr>
          <a:xfrm>
            <a:off x="11974764" y="6939178"/>
            <a:ext cx="4716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500" dirty="0">
                <a:solidFill>
                  <a:srgbClr val="194E92"/>
                </a:solidFill>
                <a:ea typeface="매일굴림" panose="02030803000000000000" pitchFamily="18" charset="-127"/>
              </a:rPr>
              <a:t>가족친화인증 최고 기업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000500"/>
            <a:ext cx="4025900" cy="402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4000500"/>
            <a:ext cx="4025900" cy="402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500" y="4025900"/>
            <a:ext cx="4025900" cy="402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66800" y="4025900"/>
            <a:ext cx="4025900" cy="402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19100"/>
            <a:ext cx="2349500" cy="2336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44009" y="986765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기업분석</a:t>
            </a:r>
            <a:r>
              <a:rPr lang="en-US" altLang="ko-KR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_SWOT </a:t>
            </a:r>
            <a:r>
              <a:rPr lang="ko-KR" altLang="en-US" sz="4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A86FD-CF23-6256-4429-521C884F986A}"/>
              </a:ext>
            </a:extLst>
          </p:cNvPr>
          <p:cNvSpPr txBox="1"/>
          <p:nvPr/>
        </p:nvSpPr>
        <p:spPr>
          <a:xfrm>
            <a:off x="685800" y="5787472"/>
            <a:ext cx="3594100" cy="92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사업 다각화로 고객층 확대</a:t>
            </a:r>
            <a:endParaRPr kumimoji="1" lang="en-US" altLang="ko-KR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우수한 품질의 제품 구성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F6A6B3-4681-6FB0-3F33-16199451CB36}"/>
              </a:ext>
            </a:extLst>
          </p:cNvPr>
          <p:cNvSpPr txBox="1"/>
          <p:nvPr/>
        </p:nvSpPr>
        <p:spPr>
          <a:xfrm>
            <a:off x="1600200" y="4678402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Strength</a:t>
            </a:r>
            <a:endParaRPr kumimoji="1" lang="ko-KR" altLang="en-US" sz="3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63EAE1-7E48-D40A-411F-0DCD15ED01C7}"/>
              </a:ext>
            </a:extLst>
          </p:cNvPr>
          <p:cNvSpPr txBox="1"/>
          <p:nvPr/>
        </p:nvSpPr>
        <p:spPr>
          <a:xfrm>
            <a:off x="5323494" y="4602202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>
                <a:solidFill>
                  <a:schemeClr val="accent2">
                    <a:lumMod val="75000"/>
                  </a:schemeClr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Weakness</a:t>
            </a:r>
            <a:endParaRPr kumimoji="1" lang="ko-KR" altLang="en-US" sz="3000" dirty="0">
              <a:solidFill>
                <a:schemeClr val="accent2">
                  <a:lumMod val="75000"/>
                </a:schemeClr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94046E-DB7A-E250-48F4-1C3F60C3785C}"/>
              </a:ext>
            </a:extLst>
          </p:cNvPr>
          <p:cNvSpPr txBox="1"/>
          <p:nvPr/>
        </p:nvSpPr>
        <p:spPr>
          <a:xfrm>
            <a:off x="9963150" y="4638893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Opportunity</a:t>
            </a:r>
            <a:endParaRPr kumimoji="1" lang="ko-KR" altLang="en-US" sz="3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0A7ED4-17AF-3DF0-98C1-F507EC48E4FA}"/>
              </a:ext>
            </a:extLst>
          </p:cNvPr>
          <p:cNvSpPr txBox="1"/>
          <p:nvPr/>
        </p:nvSpPr>
        <p:spPr>
          <a:xfrm>
            <a:off x="14998700" y="4602202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>
                <a:solidFill>
                  <a:schemeClr val="accent2">
                    <a:lumMod val="75000"/>
                  </a:schemeClr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Threat</a:t>
            </a:r>
            <a:endParaRPr kumimoji="1" lang="ko-KR" altLang="en-US" sz="3000" dirty="0">
              <a:solidFill>
                <a:schemeClr val="accent2">
                  <a:lumMod val="75000"/>
                </a:schemeClr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4C4C24-D114-3C6F-D8B3-19081E4BD3F4}"/>
              </a:ext>
            </a:extLst>
          </p:cNvPr>
          <p:cNvSpPr txBox="1"/>
          <p:nvPr/>
        </p:nvSpPr>
        <p:spPr>
          <a:xfrm>
            <a:off x="5029200" y="5607380"/>
            <a:ext cx="4025900" cy="136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원부자재 가격 상승에 따른 </a:t>
            </a:r>
            <a:endParaRPr kumimoji="1" lang="en-US" altLang="ko-KR" sz="1900" dirty="0"/>
          </a:p>
          <a:p>
            <a:pPr>
              <a:lnSpc>
                <a:spcPct val="150000"/>
              </a:lnSpc>
            </a:pPr>
            <a:r>
              <a:rPr kumimoji="1" lang="ko-KR" altLang="en-US" sz="1900" dirty="0"/>
              <a:t>      가격 인상</a:t>
            </a:r>
            <a:endParaRPr kumimoji="1" lang="en-US" altLang="ko-KR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우유시장 점유율 격차 지속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F08FA9-7DB5-8C95-578F-4ECDCACBCF04}"/>
              </a:ext>
            </a:extLst>
          </p:cNvPr>
          <p:cNvSpPr txBox="1"/>
          <p:nvPr/>
        </p:nvSpPr>
        <p:spPr>
          <a:xfrm>
            <a:off x="9525000" y="5805883"/>
            <a:ext cx="3594100" cy="92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단백질 식품 수요 증가</a:t>
            </a:r>
            <a:endParaRPr kumimoji="1" lang="en-US" altLang="ko-KR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글로벌 시장 수요 확대 전망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FE707E-C484-544C-AA02-6BDDCFF6ADE9}"/>
              </a:ext>
            </a:extLst>
          </p:cNvPr>
          <p:cNvSpPr txBox="1"/>
          <p:nvPr/>
        </p:nvSpPr>
        <p:spPr>
          <a:xfrm>
            <a:off x="13779500" y="5787472"/>
            <a:ext cx="4025900" cy="92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유제품 및 음료 시장의 경쟁 심화</a:t>
            </a:r>
            <a:endParaRPr kumimoji="1" lang="en-US" altLang="ko-KR" sz="1900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900" dirty="0"/>
              <a:t>대체축산물 시장 지속 성장 추세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9E82B378-C8D5-BDDE-BB0A-8EA1E43430CD}"/>
              </a:ext>
            </a:extLst>
          </p:cNvPr>
          <p:cNvSpPr/>
          <p:nvPr/>
        </p:nvSpPr>
        <p:spPr>
          <a:xfrm>
            <a:off x="10712449" y="4791248"/>
            <a:ext cx="5143500" cy="3530600"/>
          </a:xfrm>
          <a:prstGeom prst="roundRect">
            <a:avLst>
              <a:gd name="adj" fmla="val 10007"/>
            </a:avLst>
          </a:prstGeom>
          <a:solidFill>
            <a:srgbClr val="F2DC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5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36500" y="1130300"/>
            <a:ext cx="1371600" cy="5765800"/>
          </a:xfrm>
          <a:prstGeom prst="rect">
            <a:avLst/>
          </a:prstGeom>
        </p:spPr>
      </p:pic>
      <p:pic>
        <p:nvPicPr>
          <p:cNvPr id="36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2598399" y="4981748"/>
            <a:ext cx="1371600" cy="57658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9E82B378-C8D5-BDDE-BB0A-8EA1E43430CD}"/>
              </a:ext>
            </a:extLst>
          </p:cNvPr>
          <p:cNvSpPr/>
          <p:nvPr/>
        </p:nvSpPr>
        <p:spPr>
          <a:xfrm>
            <a:off x="2381250" y="4787900"/>
            <a:ext cx="5143500" cy="3530600"/>
          </a:xfrm>
          <a:prstGeom prst="roundRect">
            <a:avLst>
              <a:gd name="adj" fmla="val 1000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31800"/>
            <a:ext cx="2730500" cy="2311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660900"/>
            <a:ext cx="4711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93326" y="828214"/>
            <a:ext cx="1371600" cy="576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267200" y="4978400"/>
            <a:ext cx="1371600" cy="5765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300" y="5715000"/>
            <a:ext cx="342900" cy="33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636000" y="5715000"/>
            <a:ext cx="342900" cy="330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190784" y="825669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기업 사이트 분석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1870D-C697-DE51-ADCF-4B83451102F6}"/>
              </a:ext>
            </a:extLst>
          </p:cNvPr>
          <p:cNvSpPr txBox="1"/>
          <p:nvPr/>
        </p:nvSpPr>
        <p:spPr>
          <a:xfrm>
            <a:off x="2597150" y="5275927"/>
            <a:ext cx="4711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웹 </a:t>
            </a:r>
            <a:r>
              <a:rPr kumimoji="1" lang="ko-KR" altLang="en-US" sz="2000" dirty="0">
                <a:highlight>
                  <a:srgbClr val="FFFF00"/>
                </a:highlight>
                <a:ea typeface="매일굴림" panose="02030803000000000000" pitchFamily="18" charset="-127"/>
              </a:rPr>
              <a:t> 접근성 준수 </a:t>
            </a:r>
            <a:endParaRPr kumimoji="1" lang="en-US" altLang="ko-KR" sz="2000" dirty="0">
              <a:highlight>
                <a:srgbClr val="FFFF00"/>
              </a:highlight>
              <a:ea typeface="매일굴림" panose="02030803000000000000" pitchFamily="18" charset="-127"/>
            </a:endParaRPr>
          </a:p>
          <a:p>
            <a:r>
              <a:rPr kumimoji="1" lang="ko-KR" altLang="en-US" sz="2000" dirty="0">
                <a:ea typeface="매일굴림" panose="02030803000000000000" pitchFamily="18" charset="-127"/>
              </a:rPr>
              <a:t>      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(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동영상 버튼과 자막표기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highlight>
                  <a:srgbClr val="FFFF00"/>
                </a:highlight>
                <a:ea typeface="매일굴림" panose="02030803000000000000" pitchFamily="18" charset="-127"/>
              </a:rPr>
              <a:t>반응형 웹사이트 구현</a:t>
            </a:r>
            <a:endParaRPr kumimoji="1" lang="en-US" altLang="ko-KR" sz="2000" dirty="0">
              <a:highlight>
                <a:srgbClr val="FFFF00"/>
              </a:highlight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다양한 </a:t>
            </a:r>
            <a:r>
              <a:rPr kumimoji="1" lang="ko-KR" altLang="en-US" sz="2000" dirty="0">
                <a:highlight>
                  <a:srgbClr val="FFFF00"/>
                </a:highlight>
                <a:ea typeface="매일굴림" panose="02030803000000000000" pitchFamily="18" charset="-127"/>
              </a:rPr>
              <a:t>정보를 문서화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하여 공시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브랜드를 </a:t>
            </a:r>
            <a:r>
              <a:rPr kumimoji="1" lang="ko-KR" altLang="en-US" sz="2000" dirty="0">
                <a:highlight>
                  <a:srgbClr val="FFFF00"/>
                </a:highlight>
                <a:ea typeface="매일굴림" panose="02030803000000000000" pitchFamily="18" charset="-127"/>
              </a:rPr>
              <a:t>종류별로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 볼 수 있게 정리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7410B-60DB-0B9D-6DFD-C31D8DC371B1}"/>
              </a:ext>
            </a:extLst>
          </p:cNvPr>
          <p:cNvSpPr txBox="1"/>
          <p:nvPr/>
        </p:nvSpPr>
        <p:spPr>
          <a:xfrm>
            <a:off x="4445000" y="3736201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dirty="0">
                <a:solidFill>
                  <a:srgbClr val="194E92"/>
                </a:solidFill>
                <a:ea typeface="매일굴림" panose="02030803000000000000" pitchFamily="18" charset="-127"/>
              </a:rPr>
              <a:t>장점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5D7FF2-5C72-9DCD-62F5-20EF1FA7CD73}"/>
              </a:ext>
            </a:extLst>
          </p:cNvPr>
          <p:cNvSpPr txBox="1"/>
          <p:nvPr/>
        </p:nvSpPr>
        <p:spPr>
          <a:xfrm>
            <a:off x="12661900" y="3736201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rgbClr val="FF0000"/>
                </a:solidFill>
                <a:ea typeface="매일굴림" panose="02030803000000000000" pitchFamily="18" charset="-127"/>
              </a:rPr>
              <a:t>단점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051F9A-E392-5658-85E5-26891E265593}"/>
              </a:ext>
            </a:extLst>
          </p:cNvPr>
          <p:cNvSpPr txBox="1"/>
          <p:nvPr/>
        </p:nvSpPr>
        <p:spPr>
          <a:xfrm>
            <a:off x="11029950" y="5122038"/>
            <a:ext cx="4711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highlight>
                  <a:srgbClr val="FFA1A9"/>
                </a:highlight>
                <a:ea typeface="매일굴림" panose="02030803000000000000" pitchFamily="18" charset="-127"/>
              </a:rPr>
              <a:t>메뉴를 보이고 숨기기 불편</a:t>
            </a:r>
            <a:endParaRPr kumimoji="1" lang="en-US" altLang="ko-KR" sz="2000" dirty="0">
              <a:highlight>
                <a:srgbClr val="FFA1A9"/>
              </a:highlight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highlight>
                  <a:srgbClr val="FFA1A9"/>
                </a:highlight>
                <a:ea typeface="매일굴림" panose="02030803000000000000" pitchFamily="18" charset="-127"/>
              </a:rPr>
              <a:t>동작 표현이 과해 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혼란스럽고 복잡한 느낌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메인 페이지 </a:t>
            </a:r>
            <a:r>
              <a:rPr kumimoji="1" lang="ko-KR" altLang="en-US" sz="2000" dirty="0">
                <a:highlight>
                  <a:srgbClr val="FFA1A9"/>
                </a:highlight>
                <a:ea typeface="매일굴림" panose="02030803000000000000" pitchFamily="18" charset="-127"/>
              </a:rPr>
              <a:t>컨텐츠 제목 강조 약함</a:t>
            </a:r>
            <a:endParaRPr kumimoji="1" lang="en-US" altLang="ko-KR" sz="2000" dirty="0">
              <a:highlight>
                <a:srgbClr val="FFA1A9"/>
              </a:highlight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배경이 복잡해 </a:t>
            </a:r>
            <a:r>
              <a:rPr kumimoji="1" lang="ko-KR" altLang="en-US" sz="2000" dirty="0">
                <a:highlight>
                  <a:srgbClr val="FFA1A9"/>
                </a:highlight>
                <a:ea typeface="매일굴림" panose="02030803000000000000" pitchFamily="18" charset="-127"/>
              </a:rPr>
              <a:t>시각적으로 불안정</a:t>
            </a:r>
            <a:endParaRPr kumimoji="1" lang="en-US" altLang="ko-KR" sz="2000" dirty="0">
              <a:highlight>
                <a:srgbClr val="FFA1A9"/>
              </a:highlight>
              <a:ea typeface="매일굴림" panose="02030803000000000000" pitchFamily="18" charset="-127"/>
            </a:endParaRPr>
          </a:p>
          <a:p>
            <a:endParaRPr kumimoji="1" lang="ko-KR" altLang="en-US" sz="2000" dirty="0">
              <a:ea typeface="매일굴림" panose="02030803000000000000" pitchFamily="18" charset="-127"/>
            </a:endParaRPr>
          </a:p>
        </p:txBody>
      </p:sp>
      <p:pic>
        <p:nvPicPr>
          <p:cNvPr id="38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450" y="4628605"/>
            <a:ext cx="4711700" cy="2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5" grpId="0" animBg="1"/>
      <p:bldP spid="6" grpId="0"/>
      <p:bldP spid="23" grpId="0"/>
      <p:bldP spid="24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1800"/>
            <a:ext cx="2730500" cy="2311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5194300"/>
            <a:ext cx="6959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50700" y="723900"/>
            <a:ext cx="1447800" cy="801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950700" y="3822700"/>
            <a:ext cx="1447800" cy="8013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45130" y="862292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벤치마킹 사이트 분석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CE448-AB9A-A580-B938-747AA51DFAED}"/>
              </a:ext>
            </a:extLst>
          </p:cNvPr>
          <p:cNvSpPr txBox="1"/>
          <p:nvPr/>
        </p:nvSpPr>
        <p:spPr>
          <a:xfrm>
            <a:off x="9194800" y="5851624"/>
            <a:ext cx="670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둥근 디자인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,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 친근하고 부드러운 색상의 조화로 긍정적인 느낌을 전달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내용을 최소화하여 메인 페이지의 내용을 간소화함으로써 레이아웃이 깔끔해 안정감이 </a:t>
            </a:r>
            <a:r>
              <a:rPr kumimoji="1" lang="ko-KR" altLang="en-US" sz="2000" dirty="0" err="1">
                <a:ea typeface="매일굴림" panose="02030803000000000000" pitchFamily="18" charset="-127"/>
              </a:rPr>
              <a:t>느껴짐</a:t>
            </a:r>
            <a:endParaRPr kumimoji="1" lang="en-US" altLang="ko-KR" sz="2000" dirty="0">
              <a:ea typeface="매일굴림" panose="02030803000000000000" pitchFamily="18" charset="-127"/>
            </a:endParaRPr>
          </a:p>
          <a:p>
            <a:endParaRPr kumimoji="1" lang="en-US" altLang="ko-KR" sz="2000" dirty="0">
              <a:ea typeface="매일굴림" panose="02030803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894D0-5DB0-361E-87B2-5F18DE96C403}"/>
              </a:ext>
            </a:extLst>
          </p:cNvPr>
          <p:cNvSpPr txBox="1"/>
          <p:nvPr/>
        </p:nvSpPr>
        <p:spPr>
          <a:xfrm>
            <a:off x="11925300" y="4403824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rgbClr val="194E92"/>
                </a:solidFill>
                <a:ea typeface="매일굴림" panose="02030803000000000000" pitchFamily="18" charset="-127"/>
              </a:rPr>
              <a:t>빙그레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2308447"/>
            <a:ext cx="5152139" cy="78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09800"/>
            <a:ext cx="15989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62200" y="1282700"/>
            <a:ext cx="1079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1800"/>
            <a:ext cx="2730500" cy="2311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5194300"/>
            <a:ext cx="69596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50700" y="723900"/>
            <a:ext cx="1447800" cy="801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950700" y="3822700"/>
            <a:ext cx="1447800" cy="8013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45130" y="862292"/>
            <a:ext cx="1424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194E92"/>
                </a:solidFill>
                <a:latin typeface="매일굴림" panose="02030803000000000000" pitchFamily="18" charset="-127"/>
                <a:ea typeface="매일굴림" panose="02030803000000000000" pitchFamily="18" charset="-127"/>
              </a:rPr>
              <a:t>벤치마킹 사이트 분석</a:t>
            </a:r>
            <a:endParaRPr lang="ko-KR" altLang="en-US" sz="4000" dirty="0">
              <a:solidFill>
                <a:srgbClr val="194E92"/>
              </a:solidFill>
              <a:latin typeface="매일굴림" panose="02030803000000000000" pitchFamily="18" charset="-127"/>
              <a:ea typeface="매일굴림" panose="02030803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CE448-AB9A-A580-B938-747AA51DFAED}"/>
              </a:ext>
            </a:extLst>
          </p:cNvPr>
          <p:cNvSpPr txBox="1"/>
          <p:nvPr/>
        </p:nvSpPr>
        <p:spPr>
          <a:xfrm>
            <a:off x="9194800" y="5782211"/>
            <a:ext cx="670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000" dirty="0">
              <a:ea typeface="매일굴림" panose="02030803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ea typeface="매일굴림" panose="02030803000000000000" pitchFamily="18" charset="-127"/>
              </a:rPr>
              <a:t>사용자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(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고객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)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의 입장에서 필요한 정보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(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고객문의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,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 불편사항</a:t>
            </a:r>
            <a:r>
              <a:rPr kumimoji="1" lang="en-US" altLang="ko-KR" sz="2000" dirty="0">
                <a:ea typeface="매일굴림" panose="02030803000000000000" pitchFamily="18" charset="-127"/>
              </a:rPr>
              <a:t>)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을 </a:t>
            </a:r>
            <a:r>
              <a:rPr kumimoji="1" lang="ko-KR" altLang="en-US" sz="2000" dirty="0" err="1">
                <a:ea typeface="매일굴림" panose="02030803000000000000" pitchFamily="18" charset="-127"/>
              </a:rPr>
              <a:t>메인페이지에</a:t>
            </a:r>
            <a:r>
              <a:rPr kumimoji="1" lang="ko-KR" altLang="en-US" sz="2000" dirty="0">
                <a:ea typeface="매일굴림" panose="02030803000000000000" pitchFamily="18" charset="-127"/>
              </a:rPr>
              <a:t> 담아 사용자의 입장을 고려한 구성을 담음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894D0-5DB0-361E-87B2-5F18DE96C403}"/>
              </a:ext>
            </a:extLst>
          </p:cNvPr>
          <p:cNvSpPr txBox="1"/>
          <p:nvPr/>
        </p:nvSpPr>
        <p:spPr>
          <a:xfrm>
            <a:off x="11925300" y="4403824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solidFill>
                  <a:srgbClr val="194E92"/>
                </a:solidFill>
                <a:ea typeface="매일굴림" panose="02030803000000000000" pitchFamily="18" charset="-127"/>
              </a:rPr>
              <a:t>빙그레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/>
          <a:srcRect l="8846" t="2714" r="5291" b="4981"/>
          <a:stretch/>
        </p:blipFill>
        <p:spPr>
          <a:xfrm>
            <a:off x="838200" y="2961632"/>
            <a:ext cx="7466239" cy="56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689</Words>
  <Application>Microsoft Office PowerPoint</Application>
  <PresentationFormat>사용자 지정</PresentationFormat>
  <Paragraphs>163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Arial</vt:lpstr>
      <vt:lpstr>MaeilRounded</vt:lpstr>
      <vt:lpstr>매일굴림</vt:lpstr>
      <vt:lpstr>매일고딕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user</cp:lastModifiedBy>
  <cp:revision>58</cp:revision>
  <dcterms:created xsi:type="dcterms:W3CDTF">2006-08-16T00:00:00Z</dcterms:created>
  <dcterms:modified xsi:type="dcterms:W3CDTF">2024-07-08T08:20:56Z</dcterms:modified>
</cp:coreProperties>
</file>